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70" r:id="rId6"/>
    <p:sldId id="264" r:id="rId7"/>
    <p:sldId id="266" r:id="rId8"/>
    <p:sldId id="261" r:id="rId9"/>
    <p:sldId id="262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8123E-F930-40F6-A55B-762525366233}" v="329" dt="2023-12-10T15:12:37.348"/>
    <p1510:client id="{19ED4DA1-D768-493A-84BF-C50615CC92B2}" v="57" dt="2023-12-10T16:34:16.355"/>
    <p1510:client id="{307A236A-2304-4BA1-B0C0-1AFF4590B763}" v="97" dt="2023-12-10T15:12:46.269"/>
    <p1510:client id="{716C3708-405C-4032-AE8E-FA7D163A89D7}" v="8" dt="2023-12-10T16:36:11.787"/>
    <p1510:client id="{8968FC86-9FCF-470E-9F1F-64F71196A025}" v="173" dt="2023-12-10T13:29:52.008"/>
    <p1510:client id="{A73CFB18-EC48-4083-B446-87BB81931D4B}" v="1826" dt="2023-12-10T16:42:56.316"/>
    <p1510:client id="{B714AD42-661E-4FEB-899C-FB3EC92868BD}" v="155" dt="2023-12-10T16:35:33.085"/>
    <p1510:client id="{C6B0CF19-F833-4850-906C-DB2B9777A060}" v="77" dt="2023-12-10T16:39:06.444"/>
    <p1510:client id="{DC2C111B-6D87-4790-BB71-8138FE8E9E65}" v="657" dt="2023-12-10T14:58:08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05548-D4A8-42CD-AECF-3B7AF42C88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D768A8B-4FAA-45F6-AA94-873D534BF19C}">
      <dgm:prSet/>
      <dgm:spPr/>
      <dgm:t>
        <a:bodyPr/>
        <a:lstStyle/>
        <a:p>
          <a:r>
            <a:rPr lang="en-US"/>
            <a:t>Parties de 1 à 5 joueurs</a:t>
          </a:r>
        </a:p>
      </dgm:t>
    </dgm:pt>
    <dgm:pt modelId="{2CCA7C4A-6C92-4A19-8189-972BA4B55571}" type="parTrans" cxnId="{2890B19A-51A1-4F74-97B7-1F8746B262FE}">
      <dgm:prSet/>
      <dgm:spPr/>
      <dgm:t>
        <a:bodyPr/>
        <a:lstStyle/>
        <a:p>
          <a:endParaRPr lang="en-US"/>
        </a:p>
      </dgm:t>
    </dgm:pt>
    <dgm:pt modelId="{4B6A1651-AC8C-4E8A-A872-8663203A50F5}" type="sibTrans" cxnId="{2890B19A-51A1-4F74-97B7-1F8746B262FE}">
      <dgm:prSet/>
      <dgm:spPr/>
      <dgm:t>
        <a:bodyPr/>
        <a:lstStyle/>
        <a:p>
          <a:endParaRPr lang="en-US"/>
        </a:p>
      </dgm:t>
    </dgm:pt>
    <dgm:pt modelId="{1AEF6217-7B77-40F2-98E9-53E2C8E2956E}">
      <dgm:prSet/>
      <dgm:spPr/>
      <dgm:t>
        <a:bodyPr/>
        <a:lstStyle/>
        <a:p>
          <a:r>
            <a:rPr lang="en-US"/>
            <a:t>3 types de robots (Aléatoire, Moyen, Fort)</a:t>
          </a:r>
        </a:p>
      </dgm:t>
    </dgm:pt>
    <dgm:pt modelId="{C9834B52-4665-49A9-8DA6-A4B562261A01}" type="parTrans" cxnId="{78A56DE2-7B08-4F51-8E6D-C324E38A35B6}">
      <dgm:prSet/>
      <dgm:spPr/>
      <dgm:t>
        <a:bodyPr/>
        <a:lstStyle/>
        <a:p>
          <a:endParaRPr lang="en-US"/>
        </a:p>
      </dgm:t>
    </dgm:pt>
    <dgm:pt modelId="{66808FAB-33C1-4B80-A792-D4F73239FE72}" type="sibTrans" cxnId="{78A56DE2-7B08-4F51-8E6D-C324E38A35B6}">
      <dgm:prSet/>
      <dgm:spPr/>
      <dgm:t>
        <a:bodyPr/>
        <a:lstStyle/>
        <a:p>
          <a:endParaRPr lang="en-US"/>
        </a:p>
      </dgm:t>
    </dgm:pt>
    <dgm:pt modelId="{A7A6C1CD-681D-4C13-8D23-6CF9950DF46C}">
      <dgm:prSet/>
      <dgm:spPr/>
      <dgm:t>
        <a:bodyPr/>
        <a:lstStyle/>
        <a:p>
          <a:r>
            <a:rPr lang="en-US"/>
            <a:t>Affichages du déroulement d’une partie (Console et Logs)</a:t>
          </a:r>
        </a:p>
      </dgm:t>
    </dgm:pt>
    <dgm:pt modelId="{D66F91FE-ACEB-4802-96FC-71C358E61A8E}" type="parTrans" cxnId="{D794AB4C-652C-4A4D-95CF-1AC5724F8731}">
      <dgm:prSet/>
      <dgm:spPr/>
      <dgm:t>
        <a:bodyPr/>
        <a:lstStyle/>
        <a:p>
          <a:endParaRPr lang="en-US"/>
        </a:p>
      </dgm:t>
    </dgm:pt>
    <dgm:pt modelId="{8DA2AA86-9716-4299-8BB6-E4F061C959C2}" type="sibTrans" cxnId="{D794AB4C-652C-4A4D-95CF-1AC5724F8731}">
      <dgm:prSet/>
      <dgm:spPr/>
      <dgm:t>
        <a:bodyPr/>
        <a:lstStyle/>
        <a:p>
          <a:endParaRPr lang="en-US"/>
        </a:p>
      </dgm:t>
    </dgm:pt>
    <dgm:pt modelId="{A6AB0B7D-08F9-4316-AEF9-0B21DA4FE13E}">
      <dgm:prSet/>
      <dgm:spPr/>
      <dgm:t>
        <a:bodyPr/>
        <a:lstStyle/>
        <a:p>
          <a:r>
            <a:rPr lang="en-US"/>
            <a:t>Récupération des statistiques des robots (Excel)</a:t>
          </a:r>
        </a:p>
      </dgm:t>
    </dgm:pt>
    <dgm:pt modelId="{7726A77D-AA24-4B82-8879-35AEE9A97576}" type="parTrans" cxnId="{11215FB4-7CEA-4CB9-8153-E88714595C41}">
      <dgm:prSet/>
      <dgm:spPr/>
      <dgm:t>
        <a:bodyPr/>
        <a:lstStyle/>
        <a:p>
          <a:endParaRPr lang="en-US"/>
        </a:p>
      </dgm:t>
    </dgm:pt>
    <dgm:pt modelId="{53217990-2547-4D65-82A4-391331B34D22}" type="sibTrans" cxnId="{11215FB4-7CEA-4CB9-8153-E88714595C41}">
      <dgm:prSet/>
      <dgm:spPr/>
      <dgm:t>
        <a:bodyPr/>
        <a:lstStyle/>
        <a:p>
          <a:endParaRPr lang="en-US"/>
        </a:p>
      </dgm:t>
    </dgm:pt>
    <dgm:pt modelId="{E4591370-298E-46DB-87A2-745216C493F7}">
      <dgm:prSet/>
      <dgm:spPr/>
      <dgm:t>
        <a:bodyPr/>
        <a:lstStyle/>
        <a:p>
          <a:r>
            <a:rPr lang="en-US"/>
            <a:t>Parties en parallèles </a:t>
          </a:r>
        </a:p>
      </dgm:t>
    </dgm:pt>
    <dgm:pt modelId="{8F573197-BD24-4744-933A-54FA25FF220C}" type="parTrans" cxnId="{0AEB50FF-286E-4410-B0AF-DF14D88636AA}">
      <dgm:prSet/>
      <dgm:spPr/>
      <dgm:t>
        <a:bodyPr/>
        <a:lstStyle/>
        <a:p>
          <a:endParaRPr lang="en-US"/>
        </a:p>
      </dgm:t>
    </dgm:pt>
    <dgm:pt modelId="{F78B4E19-FA4E-47A9-8D6C-820EF3837393}" type="sibTrans" cxnId="{0AEB50FF-286E-4410-B0AF-DF14D88636AA}">
      <dgm:prSet/>
      <dgm:spPr/>
      <dgm:t>
        <a:bodyPr/>
        <a:lstStyle/>
        <a:p>
          <a:endParaRPr lang="en-US"/>
        </a:p>
      </dgm:t>
    </dgm:pt>
    <dgm:pt modelId="{69493298-FA89-42A0-A1EC-6862D9D724CE}" type="pres">
      <dgm:prSet presAssocID="{FCC05548-D4A8-42CD-AECF-3B7AF42C88B9}" presName="linear" presStyleCnt="0">
        <dgm:presLayoutVars>
          <dgm:animLvl val="lvl"/>
          <dgm:resizeHandles val="exact"/>
        </dgm:presLayoutVars>
      </dgm:prSet>
      <dgm:spPr/>
    </dgm:pt>
    <dgm:pt modelId="{E7A20272-E3F2-40FD-8B4A-836D89CE29D3}" type="pres">
      <dgm:prSet presAssocID="{6D768A8B-4FAA-45F6-AA94-873D534BF19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E1A6DCF-D7E9-486F-988C-1995E1685732}" type="pres">
      <dgm:prSet presAssocID="{4B6A1651-AC8C-4E8A-A872-8663203A50F5}" presName="spacer" presStyleCnt="0"/>
      <dgm:spPr/>
    </dgm:pt>
    <dgm:pt modelId="{8743AE6D-3B84-4EBB-ADC8-DB0B76A3BABB}" type="pres">
      <dgm:prSet presAssocID="{1AEF6217-7B77-40F2-98E9-53E2C8E2956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ED29BAD-3233-4D34-8CF8-77C3E641211E}" type="pres">
      <dgm:prSet presAssocID="{66808FAB-33C1-4B80-A792-D4F73239FE72}" presName="spacer" presStyleCnt="0"/>
      <dgm:spPr/>
    </dgm:pt>
    <dgm:pt modelId="{91A545CC-470E-4D37-BDBD-A192E957FAC9}" type="pres">
      <dgm:prSet presAssocID="{A7A6C1CD-681D-4C13-8D23-6CF9950DF46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271FA16-D175-426F-96D4-3F0806606C3B}" type="pres">
      <dgm:prSet presAssocID="{8DA2AA86-9716-4299-8BB6-E4F061C959C2}" presName="spacer" presStyleCnt="0"/>
      <dgm:spPr/>
    </dgm:pt>
    <dgm:pt modelId="{B99E09B9-CEE6-4EC6-8606-4645BF495FAE}" type="pres">
      <dgm:prSet presAssocID="{A6AB0B7D-08F9-4316-AEF9-0B21DA4FE13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5023F79-A54E-4949-8FEC-E628D48F08C8}" type="pres">
      <dgm:prSet presAssocID="{53217990-2547-4D65-82A4-391331B34D22}" presName="spacer" presStyleCnt="0"/>
      <dgm:spPr/>
    </dgm:pt>
    <dgm:pt modelId="{0C809FD4-4054-43B3-923A-04FD1ECE0878}" type="pres">
      <dgm:prSet presAssocID="{E4591370-298E-46DB-87A2-745216C493F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81B1037-C6FB-4EFF-9E43-8B39816209BB}" type="presOf" srcId="{6D768A8B-4FAA-45F6-AA94-873D534BF19C}" destId="{E7A20272-E3F2-40FD-8B4A-836D89CE29D3}" srcOrd="0" destOrd="0" presId="urn:microsoft.com/office/officeart/2005/8/layout/vList2"/>
    <dgm:cxn modelId="{CF05C938-62B4-4426-8EA4-0B845DB93214}" type="presOf" srcId="{A7A6C1CD-681D-4C13-8D23-6CF9950DF46C}" destId="{91A545CC-470E-4D37-BDBD-A192E957FAC9}" srcOrd="0" destOrd="0" presId="urn:microsoft.com/office/officeart/2005/8/layout/vList2"/>
    <dgm:cxn modelId="{258F8F62-BEE3-4847-A68B-71A401A5A604}" type="presOf" srcId="{A6AB0B7D-08F9-4316-AEF9-0B21DA4FE13E}" destId="{B99E09B9-CEE6-4EC6-8606-4645BF495FAE}" srcOrd="0" destOrd="0" presId="urn:microsoft.com/office/officeart/2005/8/layout/vList2"/>
    <dgm:cxn modelId="{D794AB4C-652C-4A4D-95CF-1AC5724F8731}" srcId="{FCC05548-D4A8-42CD-AECF-3B7AF42C88B9}" destId="{A7A6C1CD-681D-4C13-8D23-6CF9950DF46C}" srcOrd="2" destOrd="0" parTransId="{D66F91FE-ACEB-4802-96FC-71C358E61A8E}" sibTransId="{8DA2AA86-9716-4299-8BB6-E4F061C959C2}"/>
    <dgm:cxn modelId="{868BD088-9C0D-4ED4-AF57-88A131874B64}" type="presOf" srcId="{E4591370-298E-46DB-87A2-745216C493F7}" destId="{0C809FD4-4054-43B3-923A-04FD1ECE0878}" srcOrd="0" destOrd="0" presId="urn:microsoft.com/office/officeart/2005/8/layout/vList2"/>
    <dgm:cxn modelId="{5E2EB992-338B-4DA5-896A-1A2B422336AA}" type="presOf" srcId="{1AEF6217-7B77-40F2-98E9-53E2C8E2956E}" destId="{8743AE6D-3B84-4EBB-ADC8-DB0B76A3BABB}" srcOrd="0" destOrd="0" presId="urn:microsoft.com/office/officeart/2005/8/layout/vList2"/>
    <dgm:cxn modelId="{2890B19A-51A1-4F74-97B7-1F8746B262FE}" srcId="{FCC05548-D4A8-42CD-AECF-3B7AF42C88B9}" destId="{6D768A8B-4FAA-45F6-AA94-873D534BF19C}" srcOrd="0" destOrd="0" parTransId="{2CCA7C4A-6C92-4A19-8189-972BA4B55571}" sibTransId="{4B6A1651-AC8C-4E8A-A872-8663203A50F5}"/>
    <dgm:cxn modelId="{11215FB4-7CEA-4CB9-8153-E88714595C41}" srcId="{FCC05548-D4A8-42CD-AECF-3B7AF42C88B9}" destId="{A6AB0B7D-08F9-4316-AEF9-0B21DA4FE13E}" srcOrd="3" destOrd="0" parTransId="{7726A77D-AA24-4B82-8879-35AEE9A97576}" sibTransId="{53217990-2547-4D65-82A4-391331B34D22}"/>
    <dgm:cxn modelId="{78A56DE2-7B08-4F51-8E6D-C324E38A35B6}" srcId="{FCC05548-D4A8-42CD-AECF-3B7AF42C88B9}" destId="{1AEF6217-7B77-40F2-98E9-53E2C8E2956E}" srcOrd="1" destOrd="0" parTransId="{C9834B52-4665-49A9-8DA6-A4B562261A01}" sibTransId="{66808FAB-33C1-4B80-A792-D4F73239FE72}"/>
    <dgm:cxn modelId="{0AEB50FF-286E-4410-B0AF-DF14D88636AA}" srcId="{FCC05548-D4A8-42CD-AECF-3B7AF42C88B9}" destId="{E4591370-298E-46DB-87A2-745216C493F7}" srcOrd="4" destOrd="0" parTransId="{8F573197-BD24-4744-933A-54FA25FF220C}" sibTransId="{F78B4E19-FA4E-47A9-8D6C-820EF3837393}"/>
    <dgm:cxn modelId="{889EB5FF-D8EE-4C7D-AB34-C83191576F97}" type="presOf" srcId="{FCC05548-D4A8-42CD-AECF-3B7AF42C88B9}" destId="{69493298-FA89-42A0-A1EC-6862D9D724CE}" srcOrd="0" destOrd="0" presId="urn:microsoft.com/office/officeart/2005/8/layout/vList2"/>
    <dgm:cxn modelId="{1001E540-CF8E-48ED-BFF2-9B2EBE6F4843}" type="presParOf" srcId="{69493298-FA89-42A0-A1EC-6862D9D724CE}" destId="{E7A20272-E3F2-40FD-8B4A-836D89CE29D3}" srcOrd="0" destOrd="0" presId="urn:microsoft.com/office/officeart/2005/8/layout/vList2"/>
    <dgm:cxn modelId="{52823E1B-10EC-47E8-B7DF-713870ACC569}" type="presParOf" srcId="{69493298-FA89-42A0-A1EC-6862D9D724CE}" destId="{BE1A6DCF-D7E9-486F-988C-1995E1685732}" srcOrd="1" destOrd="0" presId="urn:microsoft.com/office/officeart/2005/8/layout/vList2"/>
    <dgm:cxn modelId="{95F50567-61C2-4884-AECD-C8FBE43BFB62}" type="presParOf" srcId="{69493298-FA89-42A0-A1EC-6862D9D724CE}" destId="{8743AE6D-3B84-4EBB-ADC8-DB0B76A3BABB}" srcOrd="2" destOrd="0" presId="urn:microsoft.com/office/officeart/2005/8/layout/vList2"/>
    <dgm:cxn modelId="{2DAE9403-52DD-4E03-931B-9EC4394B2156}" type="presParOf" srcId="{69493298-FA89-42A0-A1EC-6862D9D724CE}" destId="{DED29BAD-3233-4D34-8CF8-77C3E641211E}" srcOrd="3" destOrd="0" presId="urn:microsoft.com/office/officeart/2005/8/layout/vList2"/>
    <dgm:cxn modelId="{6A22875B-3A42-4F25-8404-7A495384D49A}" type="presParOf" srcId="{69493298-FA89-42A0-A1EC-6862D9D724CE}" destId="{91A545CC-470E-4D37-BDBD-A192E957FAC9}" srcOrd="4" destOrd="0" presId="urn:microsoft.com/office/officeart/2005/8/layout/vList2"/>
    <dgm:cxn modelId="{BF7989FD-C0A0-4E85-922E-4269B0CD3935}" type="presParOf" srcId="{69493298-FA89-42A0-A1EC-6862D9D724CE}" destId="{8271FA16-D175-426F-96D4-3F0806606C3B}" srcOrd="5" destOrd="0" presId="urn:microsoft.com/office/officeart/2005/8/layout/vList2"/>
    <dgm:cxn modelId="{D73A48FE-E80B-4139-9537-C3813A8AA74A}" type="presParOf" srcId="{69493298-FA89-42A0-A1EC-6862D9D724CE}" destId="{B99E09B9-CEE6-4EC6-8606-4645BF495FAE}" srcOrd="6" destOrd="0" presId="urn:microsoft.com/office/officeart/2005/8/layout/vList2"/>
    <dgm:cxn modelId="{B1B0A03D-4F11-4DC9-881A-4EC5CE404DBE}" type="presParOf" srcId="{69493298-FA89-42A0-A1EC-6862D9D724CE}" destId="{F5023F79-A54E-4949-8FEC-E628D48F08C8}" srcOrd="7" destOrd="0" presId="urn:microsoft.com/office/officeart/2005/8/layout/vList2"/>
    <dgm:cxn modelId="{4B2E08A9-7BA8-45C2-BD2C-3FF23A1A9AD2}" type="presParOf" srcId="{69493298-FA89-42A0-A1EC-6862D9D724CE}" destId="{0C809FD4-4054-43B3-923A-04FD1ECE087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20272-E3F2-40FD-8B4A-836D89CE29D3}">
      <dsp:nvSpPr>
        <dsp:cNvPr id="0" name=""/>
        <dsp:cNvSpPr/>
      </dsp:nvSpPr>
      <dsp:spPr>
        <a:xfrm>
          <a:off x="0" y="15677"/>
          <a:ext cx="5816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Parties de 1 à 5 joueurs</a:t>
          </a:r>
        </a:p>
      </dsp:txBody>
      <dsp:txXfrm>
        <a:off x="36845" y="52522"/>
        <a:ext cx="5742910" cy="681087"/>
      </dsp:txXfrm>
    </dsp:sp>
    <dsp:sp modelId="{8743AE6D-3B84-4EBB-ADC8-DB0B76A3BABB}">
      <dsp:nvSpPr>
        <dsp:cNvPr id="0" name=""/>
        <dsp:cNvSpPr/>
      </dsp:nvSpPr>
      <dsp:spPr>
        <a:xfrm>
          <a:off x="0" y="825175"/>
          <a:ext cx="5816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 types de robots (Aléatoire, Moyen, Fort)</a:t>
          </a:r>
        </a:p>
      </dsp:txBody>
      <dsp:txXfrm>
        <a:off x="36845" y="862020"/>
        <a:ext cx="5742910" cy="681087"/>
      </dsp:txXfrm>
    </dsp:sp>
    <dsp:sp modelId="{91A545CC-470E-4D37-BDBD-A192E957FAC9}">
      <dsp:nvSpPr>
        <dsp:cNvPr id="0" name=""/>
        <dsp:cNvSpPr/>
      </dsp:nvSpPr>
      <dsp:spPr>
        <a:xfrm>
          <a:off x="0" y="1634673"/>
          <a:ext cx="5816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Affichages du déroulement d’une partie (Console et Logs)</a:t>
          </a:r>
        </a:p>
      </dsp:txBody>
      <dsp:txXfrm>
        <a:off x="36845" y="1671518"/>
        <a:ext cx="5742910" cy="681087"/>
      </dsp:txXfrm>
    </dsp:sp>
    <dsp:sp modelId="{B99E09B9-CEE6-4EC6-8606-4645BF495FAE}">
      <dsp:nvSpPr>
        <dsp:cNvPr id="0" name=""/>
        <dsp:cNvSpPr/>
      </dsp:nvSpPr>
      <dsp:spPr>
        <a:xfrm>
          <a:off x="0" y="2444171"/>
          <a:ext cx="5816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Récupération des statistiques des robots (Excel)</a:t>
          </a:r>
        </a:p>
      </dsp:txBody>
      <dsp:txXfrm>
        <a:off x="36845" y="2481016"/>
        <a:ext cx="5742910" cy="681087"/>
      </dsp:txXfrm>
    </dsp:sp>
    <dsp:sp modelId="{0C809FD4-4054-43B3-923A-04FD1ECE0878}">
      <dsp:nvSpPr>
        <dsp:cNvPr id="0" name=""/>
        <dsp:cNvSpPr/>
      </dsp:nvSpPr>
      <dsp:spPr>
        <a:xfrm>
          <a:off x="0" y="3253669"/>
          <a:ext cx="5816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Parties en parallèles </a:t>
          </a:r>
        </a:p>
      </dsp:txBody>
      <dsp:txXfrm>
        <a:off x="36845" y="3290514"/>
        <a:ext cx="5742910" cy="681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9013-B3B9-469E-BB10-F1182F223A16}" type="datetimeFigureOut">
              <a:rPr lang="fr-FR" smtClean="0"/>
              <a:t>10/12/2023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204B8-D9E4-4A6F-86EF-D5B2B02D12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173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thibaud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204B8-D9E4-4A6F-86EF-D5B2B02D12C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6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khadija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204B8-D9E4-4A6F-86EF-D5B2B02D12C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70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Khadija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204B8-D9E4-4A6F-86EF-D5B2B02D12C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0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Khadija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204B8-D9E4-4A6F-86EF-D5B2B02D12C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98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Thibaud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204B8-D9E4-4A6F-86EF-D5B2B02D12C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23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Sacha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204B8-D9E4-4A6F-86EF-D5B2B02D12C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17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204B8-D9E4-4A6F-86EF-D5B2B02D12C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765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Kylian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204B8-D9E4-4A6F-86EF-D5B2B02D12C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90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Kylian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204B8-D9E4-4A6F-86EF-D5B2B02D12C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95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12/10/2023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28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12/10/2023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8478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12/10/2023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02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1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09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4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8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25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1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8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1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0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2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4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  <p:sldLayoutId id="2147483928" r:id="rId17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microsoft.com/office/2017/06/relationships/model3d" Target="../media/model3d1.glb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10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17/06/relationships/model3d" Target="../media/model3d3.glb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17/06/relationships/model3d" Target="../media/model3d4.glb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9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svg"/><Relationship Id="rId10" Type="http://schemas.microsoft.com/office/2017/06/relationships/model3d" Target="../media/model3d3.glb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microsoft.com/office/2017/06/relationships/model3d" Target="../media/model3d5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BA564-945D-5632-F7B1-050B7C7BF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46" y="1665487"/>
            <a:ext cx="5126309" cy="230556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5400">
                <a:latin typeface="Bahnschrift"/>
                <a:cs typeface="Calibri Light"/>
              </a:rPr>
              <a:t>PROJET : IT'S A WONDERFUL WORLD</a:t>
            </a:r>
            <a:endParaRPr lang="fr-FR">
              <a:latin typeface="Bahnschrift"/>
              <a:cs typeface="Dreaming Outloud Script Pro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7FF5BD-D285-88BF-388F-A44FDBEA8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2413" y="4626601"/>
            <a:ext cx="2887347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200">
                <a:cs typeface="Calibri"/>
              </a:rPr>
              <a:t>par</a:t>
            </a:r>
          </a:p>
          <a:p>
            <a:r>
              <a:rPr lang="fr-FR" sz="1200">
                <a:cs typeface="Calibri"/>
              </a:rPr>
              <a:t>Thibaud Brouillet</a:t>
            </a:r>
            <a:endParaRPr lang="fr-FR" sz="1200"/>
          </a:p>
          <a:p>
            <a:r>
              <a:rPr lang="fr-FR" sz="1200">
                <a:cs typeface="Calibri"/>
              </a:rPr>
              <a:t>Sacha </a:t>
            </a:r>
            <a:r>
              <a:rPr lang="fr-FR" sz="1200" err="1">
                <a:cs typeface="Calibri"/>
              </a:rPr>
              <a:t>Castillejos</a:t>
            </a:r>
          </a:p>
          <a:p>
            <a:r>
              <a:rPr lang="fr-FR" sz="1200">
                <a:cs typeface="Calibri"/>
              </a:rPr>
              <a:t>Kylian Girard</a:t>
            </a:r>
          </a:p>
          <a:p>
            <a:r>
              <a:rPr lang="fr-FR" sz="1200">
                <a:cs typeface="Calibri"/>
              </a:rPr>
              <a:t>Khadija </a:t>
            </a:r>
            <a:r>
              <a:rPr lang="fr-FR" sz="1200" err="1">
                <a:cs typeface="Calibri"/>
              </a:rPr>
              <a:t>Bendib</a:t>
            </a:r>
          </a:p>
        </p:txBody>
      </p:sp>
      <p:pic>
        <p:nvPicPr>
          <p:cNvPr id="4" name="Image 3" descr="It's a Wonderful World (2019) - Jeu de société - Tric Trac">
            <a:extLst>
              <a:ext uri="{FF2B5EF4-FFF2-40B4-BE49-F238E27FC236}">
                <a16:creationId xmlns:a16="http://schemas.microsoft.com/office/drawing/2014/main" id="{9A38DFE8-90D3-34B3-2D3F-106EFB6BA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T-Rex furieux">
                <a:extLst>
                  <a:ext uri="{FF2B5EF4-FFF2-40B4-BE49-F238E27FC236}">
                    <a16:creationId xmlns:a16="http://schemas.microsoft.com/office/drawing/2014/main" id="{4231989E-454D-F46C-5837-C609B92A77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0842523"/>
                  </p:ext>
                </p:extLst>
              </p:nvPr>
            </p:nvGraphicFramePr>
            <p:xfrm>
              <a:off x="7908326" y="5509341"/>
              <a:ext cx="581445" cy="4804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81445" cy="480478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-697449" ay="-1661527" az="327645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6639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T-Rex furieux">
                <a:extLst>
                  <a:ext uri="{FF2B5EF4-FFF2-40B4-BE49-F238E27FC236}">
                    <a16:creationId xmlns:a16="http://schemas.microsoft.com/office/drawing/2014/main" id="{4231989E-454D-F46C-5837-C609B92A77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8326" y="5509341"/>
                <a:ext cx="581445" cy="48047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660EEC6-C15F-934B-3B90-694B3D3B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CF3711-A884-FECA-AB43-267D2C20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4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2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DFB4D-2F30-EF16-A551-8AF03D7E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Interface client – serveur manquante</a:t>
            </a:r>
          </a:p>
          <a:p>
            <a:r>
              <a:rPr lang="fr-FR" dirty="0"/>
              <a:t>Découpage adapté</a:t>
            </a:r>
          </a:p>
          <a:p>
            <a:r>
              <a:rPr lang="fr-FR" dirty="0"/>
              <a:t>Une branche pour chaque fonctionnalité</a:t>
            </a:r>
          </a:p>
          <a:p>
            <a:r>
              <a:rPr lang="fr-FR" dirty="0"/>
              <a:t>Planification des taches de la semaine tous les lundi matin </a:t>
            </a:r>
          </a:p>
          <a:p>
            <a:r>
              <a:rPr lang="fr-FR" dirty="0"/>
              <a:t>Phase de travaille en binôme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8E28297-D80B-7F15-37ED-96CC65AB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39802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Bahnschrift"/>
              </a:rPr>
              <a:t>Gestion du projet</a:t>
            </a:r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Réunion">
                <a:extLst>
                  <a:ext uri="{FF2B5EF4-FFF2-40B4-BE49-F238E27FC236}">
                    <a16:creationId xmlns:a16="http://schemas.microsoft.com/office/drawing/2014/main" id="{2B0F5E8C-7454-F111-5F24-41C31867CA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3011199"/>
                  </p:ext>
                </p:extLst>
              </p:nvPr>
            </p:nvGraphicFramePr>
            <p:xfrm>
              <a:off x="5978803" y="3572444"/>
              <a:ext cx="4264324" cy="2858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64324" cy="2858249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41056" ay="1058607" az="3578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0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Réunion">
                <a:extLst>
                  <a:ext uri="{FF2B5EF4-FFF2-40B4-BE49-F238E27FC236}">
                    <a16:creationId xmlns:a16="http://schemas.microsoft.com/office/drawing/2014/main" id="{2B0F5E8C-7454-F111-5F24-41C31867CA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8803" y="3572444"/>
                <a:ext cx="4264324" cy="2858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1484D48-0EB1-6F2D-0EE6-B92DAF74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E79CC1-AE5E-837E-56D6-DDA32E7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2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8E28297-D80B-7F15-37ED-96CC65AB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905" y="2782486"/>
            <a:ext cx="171219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"/>
              </a:rPr>
              <a:t>MERCI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39FA49-7E8E-FC62-0DFD-2F9B6877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0B6850-A5EC-5F98-FB36-86774264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0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4B7BE7-F7BC-ED72-FE9C-8DFDA4C0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008" y="152892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latin typeface="Bahnschrift"/>
              </a:rPr>
              <a:t>Fonctionnalités</a:t>
            </a:r>
            <a:endParaRPr lang="en-US">
              <a:latin typeface="Bahnschrift"/>
            </a:endParaRPr>
          </a:p>
        </p:txBody>
      </p:sp>
      <p:graphicFrame>
        <p:nvGraphicFramePr>
          <p:cNvPr id="17" name="Espace réservé du contenu 8">
            <a:extLst>
              <a:ext uri="{FF2B5EF4-FFF2-40B4-BE49-F238E27FC236}">
                <a16:creationId xmlns:a16="http://schemas.microsoft.com/office/drawing/2014/main" id="{6F7433ED-D8AB-D832-2116-4ADA0F306B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3" y="2194560"/>
          <a:ext cx="58166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D8C899AE-DE1E-1E68-6C7F-1C3505C8D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0" y="3443670"/>
            <a:ext cx="4521200" cy="1525904"/>
          </a:xfrm>
          <a:prstGeom prst="rect">
            <a:avLst/>
          </a:prstGeom>
        </p:spPr>
      </p:pic>
      <p:pic>
        <p:nvPicPr>
          <p:cNvPr id="119" name="Image 118" descr="It's a Wonderful World (2019) - Jeu de société - Tric Trac">
            <a:extLst>
              <a:ext uri="{FF2B5EF4-FFF2-40B4-BE49-F238E27FC236}">
                <a16:creationId xmlns:a16="http://schemas.microsoft.com/office/drawing/2014/main" id="{42E27961-8D30-BDE1-BAEA-D3FE7A02F1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03"/>
          <a:stretch/>
        </p:blipFill>
        <p:spPr>
          <a:xfrm>
            <a:off x="12337600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T-Rex furieux">
                <a:extLst>
                  <a:ext uri="{FF2B5EF4-FFF2-40B4-BE49-F238E27FC236}">
                    <a16:creationId xmlns:a16="http://schemas.microsoft.com/office/drawing/2014/main" id="{616FA5EF-4910-766B-C21A-29B32AA1C6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7940516"/>
                  </p:ext>
                </p:extLst>
              </p:nvPr>
            </p:nvGraphicFramePr>
            <p:xfrm>
              <a:off x="14771513" y="5594492"/>
              <a:ext cx="763243" cy="38006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63243" cy="380067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-7234553" ay="4766479" az="-7260379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815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T-Rex furieux">
                <a:extLst>
                  <a:ext uri="{FF2B5EF4-FFF2-40B4-BE49-F238E27FC236}">
                    <a16:creationId xmlns:a16="http://schemas.microsoft.com/office/drawing/2014/main" id="{616FA5EF-4910-766B-C21A-29B32AA1C6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71513" y="5594492"/>
                <a:ext cx="763243" cy="38006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61F5ED-ACAF-A366-40F8-9DB082F6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8CECFE-2640-B77B-25F5-3494D68A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z="1100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9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2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01CC9-2EC9-E5E2-21E7-EE2A97CC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897" y="190521"/>
            <a:ext cx="8610600" cy="1293028"/>
          </a:xfrm>
        </p:spPr>
        <p:txBody>
          <a:bodyPr/>
          <a:lstStyle/>
          <a:p>
            <a:r>
              <a:rPr lang="fr-FR">
                <a:latin typeface="Bahnschrift"/>
              </a:rPr>
              <a:t>Choix de conception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5F8846-1AF9-0F0A-FC7D-965D07A00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Projet séparé en deux : main et test</a:t>
            </a:r>
          </a:p>
          <a:p>
            <a:r>
              <a:rPr lang="fr-FR"/>
              <a:t>Utilisation de </a:t>
            </a:r>
            <a:r>
              <a:rPr lang="fr-FR" err="1"/>
              <a:t>HashMap</a:t>
            </a:r>
            <a:r>
              <a:rPr lang="fr-FR"/>
              <a:t> pour les ressources</a:t>
            </a:r>
          </a:p>
          <a:p>
            <a:r>
              <a:rPr lang="fr-FR"/>
              <a:t>Quelques classes statiques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Construction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err="1"/>
              <a:t>Defausse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 err="1"/>
              <a:t>GenerateurCarte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Excel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err="1"/>
              <a:t>ConfigLog</a:t>
            </a:r>
            <a:endParaRPr lang="fr-FR"/>
          </a:p>
          <a:p>
            <a:r>
              <a:rPr lang="fr-FR"/>
              <a:t>Factorisé le plus possible le code</a:t>
            </a:r>
          </a:p>
          <a:p>
            <a:r>
              <a:rPr lang="fr-FR"/>
              <a:t>Une classe pour chaque phase de jeu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43DC6F-0499-68AF-2227-CFBE233D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30DADF-8387-D80F-74CA-3F144A9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7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FA5EC-0A0D-9C86-8BD8-C856A4E0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217" y="275188"/>
            <a:ext cx="8610600" cy="1293028"/>
          </a:xfrm>
        </p:spPr>
        <p:txBody>
          <a:bodyPr>
            <a:normAutofit/>
          </a:bodyPr>
          <a:lstStyle/>
          <a:p>
            <a:r>
              <a:rPr lang="fr-FR">
                <a:latin typeface="Bahnschrift"/>
              </a:rPr>
              <a:t>Choix de conception </a:t>
            </a:r>
            <a:br>
              <a:rPr lang="fr-FR">
                <a:latin typeface="Bahnschrift"/>
              </a:rPr>
            </a:br>
            <a:r>
              <a:rPr lang="fr-FR">
                <a:latin typeface="Bahnschrift"/>
              </a:rPr>
              <a:t>- </a:t>
            </a:r>
            <a:r>
              <a:rPr lang="fr-FR" sz="3600">
                <a:latin typeface="Bahnschrift"/>
              </a:rPr>
              <a:t>Organisation du code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CD27CA-CBF3-0114-FE27-96F5A545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0D50F2-21B9-31C6-7602-689FB24A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  <p:pic>
        <p:nvPicPr>
          <p:cNvPr id="20" name="Espace réservé du contenu 19" descr="Une image contenant texte, diagramme, Parallèle, ligne&#10;&#10;Description générée automatiquement">
            <a:extLst>
              <a:ext uri="{FF2B5EF4-FFF2-40B4-BE49-F238E27FC236}">
                <a16:creationId xmlns:a16="http://schemas.microsoft.com/office/drawing/2014/main" id="{2550E94C-BBB2-691D-B41D-5BB6625CF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0303" y="1712707"/>
            <a:ext cx="6688687" cy="4606830"/>
          </a:xfrm>
        </p:spPr>
      </p:pic>
    </p:spTree>
    <p:extLst>
      <p:ext uri="{BB962C8B-B14F-4D97-AF65-F5344CB8AC3E}">
        <p14:creationId xmlns:p14="http://schemas.microsoft.com/office/powerpoint/2010/main" val="357964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FA5EC-0A0D-9C86-8BD8-C856A4E0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217" y="275188"/>
            <a:ext cx="8610600" cy="1293028"/>
          </a:xfrm>
        </p:spPr>
        <p:txBody>
          <a:bodyPr>
            <a:normAutofit/>
          </a:bodyPr>
          <a:lstStyle/>
          <a:p>
            <a:r>
              <a:rPr lang="fr-FR">
                <a:latin typeface="Bahnschrift"/>
              </a:rPr>
              <a:t>Choix de conception </a:t>
            </a:r>
            <a:br>
              <a:rPr lang="fr-FR">
                <a:latin typeface="Bahnschrift"/>
              </a:rPr>
            </a:br>
            <a:r>
              <a:rPr lang="fr-FR">
                <a:latin typeface="Bahnschrift"/>
              </a:rPr>
              <a:t>- </a:t>
            </a:r>
            <a:r>
              <a:rPr lang="fr-FR" sz="3600">
                <a:latin typeface="Bahnschrift"/>
              </a:rPr>
              <a:t>Organisation du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F40818-55C7-31F1-2836-02B9516EDE02}"/>
              </a:ext>
            </a:extLst>
          </p:cNvPr>
          <p:cNvSpPr txBox="1"/>
          <p:nvPr/>
        </p:nvSpPr>
        <p:spPr>
          <a:xfrm>
            <a:off x="7788503" y="2434027"/>
            <a:ext cx="42239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15 classes </a:t>
            </a:r>
          </a:p>
          <a:p>
            <a:r>
              <a:rPr lang="fr-FR" err="1"/>
              <a:t>Javadoc</a:t>
            </a:r>
            <a:endParaRPr lang="fr-FR"/>
          </a:p>
          <a:p>
            <a:r>
              <a:rPr lang="fr-FR"/>
              <a:t>2 fichiers </a:t>
            </a:r>
            <a:r>
              <a:rPr lang="fr-FR" err="1"/>
              <a:t>json</a:t>
            </a:r>
            <a:r>
              <a:rPr lang="fr-FR"/>
              <a:t> : cartes et empires</a:t>
            </a:r>
          </a:p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CD27CA-CBF3-0114-FE27-96F5A545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0D50F2-21B9-31C6-7602-689FB24A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  <p:pic>
        <p:nvPicPr>
          <p:cNvPr id="16" name="Espace réservé du contenu 15" descr="Une image contenant texte, diagramme, Parallèle, Plan&#10;&#10;Description générée automatiquement">
            <a:extLst>
              <a:ext uri="{FF2B5EF4-FFF2-40B4-BE49-F238E27FC236}">
                <a16:creationId xmlns:a16="http://schemas.microsoft.com/office/drawing/2014/main" id="{7AFF839F-2C41-4650-D532-1B16782C7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2809"/>
            <a:ext cx="11898796" cy="6500003"/>
          </a:xfrm>
        </p:spPr>
      </p:pic>
      <p:sp>
        <p:nvSpPr>
          <p:cNvPr id="4" name="ZoneTexte 1">
            <a:extLst>
              <a:ext uri="{FF2B5EF4-FFF2-40B4-BE49-F238E27FC236}">
                <a16:creationId xmlns:a16="http://schemas.microsoft.com/office/drawing/2014/main" id="{5F2DEB59-26A0-1A8F-9C64-066055A9724A}"/>
              </a:ext>
            </a:extLst>
          </p:cNvPr>
          <p:cNvSpPr txBox="1"/>
          <p:nvPr/>
        </p:nvSpPr>
        <p:spPr>
          <a:xfrm>
            <a:off x="8001415" y="148026"/>
            <a:ext cx="3798102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15 classes </a:t>
            </a:r>
          </a:p>
          <a:p>
            <a:r>
              <a:rPr lang="fr-FR" err="1"/>
              <a:t>Javadoc</a:t>
            </a:r>
            <a:endParaRPr lang="fr-FR"/>
          </a:p>
          <a:p>
            <a:r>
              <a:rPr lang="fr-FR"/>
              <a:t>2 fichiers </a:t>
            </a:r>
            <a:r>
              <a:rPr lang="fr-FR" err="1"/>
              <a:t>json</a:t>
            </a:r>
            <a:r>
              <a:rPr lang="fr-FR"/>
              <a:t> : cartes et empires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95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FA5EC-0A0D-9C86-8BD8-C856A4E0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217" y="287680"/>
            <a:ext cx="8610600" cy="1293028"/>
          </a:xfrm>
        </p:spPr>
        <p:txBody>
          <a:bodyPr>
            <a:normAutofit/>
          </a:bodyPr>
          <a:lstStyle/>
          <a:p>
            <a:r>
              <a:rPr lang="fr-FR" dirty="0">
                <a:latin typeface="Bahnschrift"/>
              </a:rPr>
              <a:t>Choix de conception </a:t>
            </a:r>
            <a:br>
              <a:rPr lang="fr-FR" dirty="0">
                <a:latin typeface="Bahnschrift"/>
              </a:rPr>
            </a:br>
            <a:r>
              <a:rPr lang="fr-FR" dirty="0">
                <a:latin typeface="Bahnschrift"/>
              </a:rPr>
              <a:t>– </a:t>
            </a:r>
            <a:r>
              <a:rPr lang="fr-FR" sz="3600" dirty="0">
                <a:latin typeface="Bahnschrift"/>
              </a:rPr>
              <a:t>Maven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1A05A1-409B-1D4D-A021-3D7BF76E8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5 dépendances utilisées :</a:t>
            </a:r>
          </a:p>
          <a:p>
            <a:pPr lvl="1"/>
            <a:r>
              <a:rPr lang="fr-FR" dirty="0"/>
              <a:t>1 </a:t>
            </a:r>
            <a:r>
              <a:rPr lang="fr-FR" dirty="0" err="1"/>
              <a:t>junit</a:t>
            </a:r>
            <a:r>
              <a:rPr lang="fr-FR" dirty="0"/>
              <a:t> (Pour les Tests)</a:t>
            </a:r>
          </a:p>
          <a:p>
            <a:pPr lvl="1"/>
            <a:r>
              <a:rPr lang="fr-FR" dirty="0"/>
              <a:t>2 </a:t>
            </a:r>
            <a:r>
              <a:rPr lang="fr-FR" dirty="0" err="1"/>
              <a:t>jacksons</a:t>
            </a:r>
            <a:r>
              <a:rPr lang="fr-FR" dirty="0"/>
              <a:t> (Pour lire les </a:t>
            </a:r>
            <a:r>
              <a:rPr lang="fr-FR" dirty="0" err="1"/>
              <a:t>Json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1 </a:t>
            </a:r>
            <a:r>
              <a:rPr lang="fr-FR" dirty="0" err="1"/>
              <a:t>logback</a:t>
            </a:r>
            <a:r>
              <a:rPr lang="fr-FR" dirty="0"/>
              <a:t> (Pour les Logs)</a:t>
            </a:r>
          </a:p>
          <a:p>
            <a:pPr lvl="1"/>
            <a:r>
              <a:rPr lang="fr-FR" dirty="0"/>
              <a:t>2 apaches (Pour l'Excel)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10 plugins utilisés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458FF4-B4B2-3A3F-FC84-0BCCA38B8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60" b="15151"/>
          <a:stretch/>
        </p:blipFill>
        <p:spPr>
          <a:xfrm>
            <a:off x="685800" y="7703390"/>
            <a:ext cx="6282498" cy="27352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Portable - Menu Windows">
                <a:extLst>
                  <a:ext uri="{FF2B5EF4-FFF2-40B4-BE49-F238E27FC236}">
                    <a16:creationId xmlns:a16="http://schemas.microsoft.com/office/drawing/2014/main" id="{C6C956E6-F78D-A270-08FC-ADE28D4617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08462"/>
                  </p:ext>
                </p:extLst>
              </p:nvPr>
            </p:nvGraphicFramePr>
            <p:xfrm>
              <a:off x="-5042240" y="1922945"/>
              <a:ext cx="4518281" cy="26569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18281" cy="2656938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0819" ay="-166235" az="-107971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9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Portable - Menu Windows">
                <a:extLst>
                  <a:ext uri="{FF2B5EF4-FFF2-40B4-BE49-F238E27FC236}">
                    <a16:creationId xmlns:a16="http://schemas.microsoft.com/office/drawing/2014/main" id="{C6C956E6-F78D-A270-08FC-ADE28D4617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042240" y="1922945"/>
                <a:ext cx="4518281" cy="2656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Souris Surface Arc - Noire">
                <a:extLst>
                  <a:ext uri="{FF2B5EF4-FFF2-40B4-BE49-F238E27FC236}">
                    <a16:creationId xmlns:a16="http://schemas.microsoft.com/office/drawing/2014/main" id="{3D588D6A-E8EE-CC45-3A30-01056A7190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5769783"/>
                  </p:ext>
                </p:extLst>
              </p:nvPr>
            </p:nvGraphicFramePr>
            <p:xfrm>
              <a:off x="-1944964" y="4821872"/>
              <a:ext cx="1611362" cy="55467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11362" cy="554671"/>
                    </a:xfrm>
                    <a:prstGeom prst="rect">
                      <a:avLst/>
                    </a:prstGeom>
                  </am3d:spPr>
                  <am3d:camera>
                    <am3d:pos x="0" y="0" z="544392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51092" d="1000000"/>
                    <am3d:preTrans dx="1452160" dy="-5422263" dz="-10996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615966" ay="187168" az="107899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744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Souris Surface Arc - Noire">
                <a:extLst>
                  <a:ext uri="{FF2B5EF4-FFF2-40B4-BE49-F238E27FC236}">
                    <a16:creationId xmlns:a16="http://schemas.microsoft.com/office/drawing/2014/main" id="{3D588D6A-E8EE-CC45-3A30-01056A7190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944964" y="4821872"/>
                <a:ext cx="1611362" cy="55467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855EC0-9594-8303-C742-AF9985A4C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228F734-074B-FF52-B950-CCDC326E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425EC-0588-2A38-B2FB-DC42C7D1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281" y="0"/>
            <a:ext cx="8610600" cy="1293028"/>
          </a:xfrm>
        </p:spPr>
        <p:txBody>
          <a:bodyPr>
            <a:normAutofit/>
          </a:bodyPr>
          <a:lstStyle/>
          <a:p>
            <a:r>
              <a:rPr lang="fr-FR">
                <a:latin typeface="Bahnschrift"/>
              </a:rPr>
              <a:t>DEMO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Portable - Menu Windows">
                <a:extLst>
                  <a:ext uri="{FF2B5EF4-FFF2-40B4-BE49-F238E27FC236}">
                    <a16:creationId xmlns:a16="http://schemas.microsoft.com/office/drawing/2014/main" id="{5F0C72C0-27EC-5C33-29DD-5A8432533F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6300169"/>
                  </p:ext>
                </p:extLst>
              </p:nvPr>
            </p:nvGraphicFramePr>
            <p:xfrm>
              <a:off x="3294821" y="1757699"/>
              <a:ext cx="4675831" cy="33426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75831" cy="334260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464666" ay="-703231" az="-949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99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Portable - Menu Windows">
                <a:extLst>
                  <a:ext uri="{FF2B5EF4-FFF2-40B4-BE49-F238E27FC236}">
                    <a16:creationId xmlns:a16="http://schemas.microsoft.com/office/drawing/2014/main" id="{5F0C72C0-27EC-5C33-29DD-5A8432533F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821" y="1757699"/>
                <a:ext cx="4675831" cy="33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Souris Surface Arc - Noire">
                <a:extLst>
                  <a:ext uri="{FF2B5EF4-FFF2-40B4-BE49-F238E27FC236}">
                    <a16:creationId xmlns:a16="http://schemas.microsoft.com/office/drawing/2014/main" id="{90BEB10F-BC45-CFA7-9540-1FAC214E0F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862887"/>
                  </p:ext>
                </p:extLst>
              </p:nvPr>
            </p:nvGraphicFramePr>
            <p:xfrm>
              <a:off x="8147173" y="3868081"/>
              <a:ext cx="1327002" cy="145970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27002" cy="1459703"/>
                    </a:xfrm>
                    <a:prstGeom prst="rect">
                      <a:avLst/>
                    </a:prstGeom>
                  </am3d:spPr>
                  <am3d:camera>
                    <am3d:pos x="0" y="0" z="544392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51092" d="1000000"/>
                    <am3d:preTrans dx="1452160" dy="-5422263" dz="-1099601"/>
                    <am3d:scale>
                      <am3d:sx n="1000000" d="1000000"/>
                      <am3d:sy n="1000000" d="1000000"/>
                      <am3d:sz n="1000000" d="1000000"/>
                    </am3d:scale>
                    <am3d:rot ax="3655863" ay="-3355181" az="-33679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44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Souris Surface Arc - Noire">
                <a:extLst>
                  <a:ext uri="{FF2B5EF4-FFF2-40B4-BE49-F238E27FC236}">
                    <a16:creationId xmlns:a16="http://schemas.microsoft.com/office/drawing/2014/main" id="{90BEB10F-BC45-CFA7-9540-1FAC214E0F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7173" y="3868081"/>
                <a:ext cx="1327002" cy="14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T-Rex furieux">
                <a:extLst>
                  <a:ext uri="{FF2B5EF4-FFF2-40B4-BE49-F238E27FC236}">
                    <a16:creationId xmlns:a16="http://schemas.microsoft.com/office/drawing/2014/main" id="{3B27D2A5-6B29-3905-89BD-52DE6DB522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8110214"/>
                  </p:ext>
                </p:extLst>
              </p:nvPr>
            </p:nvGraphicFramePr>
            <p:xfrm>
              <a:off x="4905866" y="4118292"/>
              <a:ext cx="739794" cy="79542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39794" cy="795420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8378285" ay="1393333" az="9688371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815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-Rex furieux">
                <a:extLst>
                  <a:ext uri="{FF2B5EF4-FFF2-40B4-BE49-F238E27FC236}">
                    <a16:creationId xmlns:a16="http://schemas.microsoft.com/office/drawing/2014/main" id="{3B27D2A5-6B29-3905-89BD-52DE6DB522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5866" y="4118292"/>
                <a:ext cx="739794" cy="795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Feuilles qui tombent">
                <a:extLst>
                  <a:ext uri="{FF2B5EF4-FFF2-40B4-BE49-F238E27FC236}">
                    <a16:creationId xmlns:a16="http://schemas.microsoft.com/office/drawing/2014/main" id="{F2FC8CB1-4158-F353-6B60-B2B2F99E12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85131814"/>
                  </p:ext>
                </p:extLst>
              </p:nvPr>
            </p:nvGraphicFramePr>
            <p:xfrm>
              <a:off x="4601093" y="4282675"/>
              <a:ext cx="1349339" cy="46665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49339" cy="466654"/>
                    </a:xfrm>
                    <a:prstGeom prst="rect">
                      <a:avLst/>
                    </a:prstGeom>
                  </am3d:spPr>
                  <am3d:camera>
                    <am3d:pos x="0" y="0" z="678627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67388" d="1000000"/>
                    <am3d:preTrans dx="-789368" dy="-13974392" dz="-6365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1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77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Feuilles qui tombent">
                <a:extLst>
                  <a:ext uri="{FF2B5EF4-FFF2-40B4-BE49-F238E27FC236}">
                    <a16:creationId xmlns:a16="http://schemas.microsoft.com/office/drawing/2014/main" id="{F2FC8CB1-4158-F353-6B60-B2B2F99E12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093" y="4282675"/>
                <a:ext cx="1349339" cy="46665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4526ADC-105A-4A98-DEE1-2A24C12F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07D573-D4B2-22DE-EF77-686ED18B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5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92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C5CE8-61E5-4436-1DA1-36EB9AC4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637" y="152892"/>
            <a:ext cx="8610600" cy="1293028"/>
          </a:xfrm>
        </p:spPr>
        <p:txBody>
          <a:bodyPr/>
          <a:lstStyle/>
          <a:p>
            <a:r>
              <a:rPr lang="fr-FR" dirty="0">
                <a:latin typeface="Bahnschrift"/>
              </a:rPr>
              <a:t>Les 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B6DD5-8A65-5F02-9041-C2F6DAC67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1131215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14 classes de test </a:t>
            </a:r>
          </a:p>
          <a:p>
            <a:r>
              <a:rPr lang="fr-FR" dirty="0"/>
              <a:t>61 tests</a:t>
            </a:r>
          </a:p>
          <a:p>
            <a:r>
              <a:rPr lang="fr-FR" dirty="0"/>
              <a:t>Les tests ont été maintenu à jour</a:t>
            </a:r>
          </a:p>
          <a:p>
            <a:r>
              <a:rPr lang="fr-FR" dirty="0"/>
              <a:t>Recouvre le plus d’aspect du jeu possible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A85002-41C8-C203-DEA0-CF1411551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60" b="15151"/>
          <a:stretch/>
        </p:blipFill>
        <p:spPr>
          <a:xfrm>
            <a:off x="685800" y="4468484"/>
            <a:ext cx="6282498" cy="273522"/>
          </a:xfrm>
          <a:prstGeom prst="rect">
            <a:avLst/>
          </a:prstGeom>
        </p:spPr>
      </p:pic>
      <p:pic>
        <p:nvPicPr>
          <p:cNvPr id="6" name="Espace réservé du contenu 3" descr="Signe pouce en haut avec un remplissage uni">
            <a:extLst>
              <a:ext uri="{FF2B5EF4-FFF2-40B4-BE49-F238E27FC236}">
                <a16:creationId xmlns:a16="http://schemas.microsoft.com/office/drawing/2014/main" id="{2E84BE75-8FD9-6BFC-6C43-2011D4031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73275" y="2631062"/>
            <a:ext cx="885646" cy="914400"/>
          </a:xfrm>
          <a:prstGeom prst="rect">
            <a:avLst/>
          </a:prstGeom>
        </p:spPr>
      </p:pic>
      <p:pic>
        <p:nvPicPr>
          <p:cNvPr id="8" name="Graphique 7" descr="Pouce en bas avec un remplissage uni">
            <a:extLst>
              <a:ext uri="{FF2B5EF4-FFF2-40B4-BE49-F238E27FC236}">
                <a16:creationId xmlns:a16="http://schemas.microsoft.com/office/drawing/2014/main" id="{CDE7EBDC-AC6C-9AB4-9330-C90B31DA6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070006" y="4470597"/>
            <a:ext cx="871267" cy="90002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Portable - Menu Windows">
                <a:extLst>
                  <a:ext uri="{FF2B5EF4-FFF2-40B4-BE49-F238E27FC236}">
                    <a16:creationId xmlns:a16="http://schemas.microsoft.com/office/drawing/2014/main" id="{80535808-A036-8BB8-7C3F-7DD89FB959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350380"/>
                  </p:ext>
                </p:extLst>
              </p:nvPr>
            </p:nvGraphicFramePr>
            <p:xfrm>
              <a:off x="13055184" y="1732482"/>
              <a:ext cx="4877629" cy="303786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877629" cy="3037861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530308" ay="804943" az="1073730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39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Portable - Menu Windows">
                <a:extLst>
                  <a:ext uri="{FF2B5EF4-FFF2-40B4-BE49-F238E27FC236}">
                    <a16:creationId xmlns:a16="http://schemas.microsoft.com/office/drawing/2014/main" id="{80535808-A036-8BB8-7C3F-7DD89FB959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55184" y="1732482"/>
                <a:ext cx="4877629" cy="3037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Souris Surface Arc - Noire">
                <a:extLst>
                  <a:ext uri="{FF2B5EF4-FFF2-40B4-BE49-F238E27FC236}">
                    <a16:creationId xmlns:a16="http://schemas.microsoft.com/office/drawing/2014/main" id="{AA76303B-0998-53F1-FAEE-4F49DEAE1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846114"/>
                  </p:ext>
                </p:extLst>
              </p:nvPr>
            </p:nvGraphicFramePr>
            <p:xfrm>
              <a:off x="18231172" y="3849122"/>
              <a:ext cx="1194303" cy="106160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194303" cy="1061603"/>
                    </a:xfrm>
                    <a:prstGeom prst="rect">
                      <a:avLst/>
                    </a:prstGeom>
                  </am3d:spPr>
                  <am3d:camera>
                    <am3d:pos x="0" y="0" z="544392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51092" d="1000000"/>
                    <am3d:preTrans dx="1452160" dy="-5422263" dz="-1099601"/>
                    <am3d:scale>
                      <am3d:sx n="1000000" d="1000000"/>
                      <am3d:sy n="1000000" d="1000000"/>
                      <am3d:sz n="1000000" d="1000000"/>
                    </am3d:scale>
                    <am3d:rot ax="7828739" ay="4280911" az="792068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744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Souris Surface Arc - Noire">
                <a:extLst>
                  <a:ext uri="{FF2B5EF4-FFF2-40B4-BE49-F238E27FC236}">
                    <a16:creationId xmlns:a16="http://schemas.microsoft.com/office/drawing/2014/main" id="{AA76303B-0998-53F1-FAEE-4F49DEAE1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31172" y="3849122"/>
                <a:ext cx="1194303" cy="106160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4A68B123-CDDD-7665-FC4A-9FC8563F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75330D8-BA63-0E0F-78A9-A902225C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16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28297-D80B-7F15-37ED-96CC65AB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406" y="416299"/>
            <a:ext cx="8610600" cy="1293028"/>
          </a:xfrm>
        </p:spPr>
        <p:txBody>
          <a:bodyPr/>
          <a:lstStyle/>
          <a:p>
            <a:r>
              <a:rPr lang="fr-FR">
                <a:latin typeface="Bahnschrift"/>
              </a:rPr>
              <a:t>Points FORTS /Points Faibles</a:t>
            </a:r>
          </a:p>
        </p:txBody>
      </p:sp>
      <p:pic>
        <p:nvPicPr>
          <p:cNvPr id="4" name="Espace réservé du contenu 3" descr="Signe pouce en haut avec un remplissage uni">
            <a:extLst>
              <a:ext uri="{FF2B5EF4-FFF2-40B4-BE49-F238E27FC236}">
                <a16:creationId xmlns:a16="http://schemas.microsoft.com/office/drawing/2014/main" id="{786E775F-6BBA-A1C7-33AB-BD50F9D49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970" y="2631062"/>
            <a:ext cx="914400" cy="914400"/>
          </a:xfrm>
        </p:spPr>
      </p:pic>
      <p:pic>
        <p:nvPicPr>
          <p:cNvPr id="5" name="Graphique 4" descr="Pouce en bas avec un remplissage uni">
            <a:extLst>
              <a:ext uri="{FF2B5EF4-FFF2-40B4-BE49-F238E27FC236}">
                <a16:creationId xmlns:a16="http://schemas.microsoft.com/office/drawing/2014/main" id="{DCB6AD23-58B8-6949-6DD5-EC42F5C27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239" y="4456220"/>
            <a:ext cx="914400" cy="9144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E9DFC8-6E50-8D45-1AA5-892F12926C9D}"/>
              </a:ext>
            </a:extLst>
          </p:cNvPr>
          <p:cNvSpPr txBox="1"/>
          <p:nvPr/>
        </p:nvSpPr>
        <p:spPr>
          <a:xfrm>
            <a:off x="2300111" y="2631062"/>
            <a:ext cx="75917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Code simple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Code </a:t>
            </a:r>
            <a:r>
              <a:rPr lang="fr-FR"/>
              <a:t>commenté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/>
              <a:t>Exécution du code rapide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8BCABB-63D9-DA66-9E31-D72785A35672}"/>
              </a:ext>
            </a:extLst>
          </p:cNvPr>
          <p:cNvSpPr txBox="1"/>
          <p:nvPr/>
        </p:nvSpPr>
        <p:spPr>
          <a:xfrm>
            <a:off x="2300111" y="4475412"/>
            <a:ext cx="75917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Quelques répétitions de code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Classes Construction confuse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Réunion">
                <a:extLst>
                  <a:ext uri="{FF2B5EF4-FFF2-40B4-BE49-F238E27FC236}">
                    <a16:creationId xmlns:a16="http://schemas.microsoft.com/office/drawing/2014/main" id="{D0EB2630-1655-41AA-B868-7C9999C704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8629473"/>
                  </p:ext>
                </p:extLst>
              </p:nvPr>
            </p:nvGraphicFramePr>
            <p:xfrm>
              <a:off x="5978803" y="6721085"/>
              <a:ext cx="4264324" cy="397968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264324" cy="3979683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41056" ay="1058607" az="35783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40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Réunion">
                <a:extLst>
                  <a:ext uri="{FF2B5EF4-FFF2-40B4-BE49-F238E27FC236}">
                    <a16:creationId xmlns:a16="http://schemas.microsoft.com/office/drawing/2014/main" id="{D0EB2630-1655-41AA-B868-7C9999C704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8803" y="6721085"/>
                <a:ext cx="4264324" cy="397968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70C919C0-A4B7-C9D4-0848-398BA257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12/10/2023</a:t>
            </a:r>
            <a:endParaRPr lang="en-US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C51DBA6-1CCF-C155-59C6-9BED76C8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4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0</TotalTime>
  <Words>283</Words>
  <Application>Microsoft Office PowerPoint</Application>
  <PresentationFormat>Grand écran</PresentationFormat>
  <Paragraphs>99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Bahnschrift</vt:lpstr>
      <vt:lpstr>Calibri</vt:lpstr>
      <vt:lpstr>Century Gothic</vt:lpstr>
      <vt:lpstr>Wingdings</vt:lpstr>
      <vt:lpstr>Traînée de condensation</vt:lpstr>
      <vt:lpstr>PROJET : IT'S A WONDERFUL WORLD</vt:lpstr>
      <vt:lpstr>Fonctionnalités</vt:lpstr>
      <vt:lpstr>Choix de conception</vt:lpstr>
      <vt:lpstr>Choix de conception  - Organisation du code</vt:lpstr>
      <vt:lpstr>Choix de conception  - Organisation du code</vt:lpstr>
      <vt:lpstr>Choix de conception  – Maven</vt:lpstr>
      <vt:lpstr>DEMO</vt:lpstr>
      <vt:lpstr>Les Tests</vt:lpstr>
      <vt:lpstr>Points FORTS /Points Faibles</vt:lpstr>
      <vt:lpstr>Gestion du projet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Sacha Cast</dc:creator>
  <cp:lastModifiedBy>Sacha Cast</cp:lastModifiedBy>
  <cp:revision>2</cp:revision>
  <dcterms:created xsi:type="dcterms:W3CDTF">2023-12-10T13:11:46Z</dcterms:created>
  <dcterms:modified xsi:type="dcterms:W3CDTF">2023-12-10T16:45:06Z</dcterms:modified>
</cp:coreProperties>
</file>